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4" r:id="rId5"/>
    <p:sldId id="260" r:id="rId6"/>
    <p:sldId id="268" r:id="rId7"/>
    <p:sldId id="266" r:id="rId8"/>
  </p:sldIdLst>
  <p:sldSz cx="18288000" cy="10287000"/>
  <p:notesSz cx="6858000" cy="9144000"/>
  <p:embeddedFontLst>
    <p:embeddedFont>
      <p:font typeface="Aptos" panose="020B0004020202020204" pitchFamily="34" charset="0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ato Bold" panose="020B0604020202020204" charset="0"/>
      <p:bold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9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53" d="100"/>
          <a:sy n="53" d="100"/>
        </p:scale>
        <p:origin x="802" y="58"/>
      </p:cViewPr>
      <p:guideLst>
        <p:guide orient="horz" pos="2136"/>
        <p:guide pos="28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umedhkumar96.github.io/ProFolio/" TargetMode="External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48075" y="3978275"/>
            <a:ext cx="11612880" cy="1444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65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Lato Bold" panose="020F0502020204030203"/>
              </a:rPr>
              <a:t>CS 590 Web Development - GROUP 15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48322" y="5173515"/>
            <a:ext cx="10991397" cy="161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45"/>
              </a:lnSpc>
              <a:spcBef>
                <a:spcPct val="0"/>
              </a:spcBef>
            </a:pPr>
            <a:r>
              <a:rPr lang="en-US" sz="9530" dirty="0" err="1">
                <a:solidFill>
                  <a:srgbClr val="593C8F"/>
                </a:solidFill>
                <a:latin typeface="Aptos" panose="020B0004020202020204" pitchFamily="34" charset="0"/>
              </a:rPr>
              <a:t>ProFolio</a:t>
            </a:r>
            <a:endParaRPr lang="en-US" sz="9530" dirty="0">
              <a:solidFill>
                <a:srgbClr val="593C8F"/>
              </a:solidFill>
              <a:latin typeface="Aptos" panose="020B0004020202020204" pitchFamily="34" charset="0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3648322" y="6830572"/>
            <a:ext cx="9687995" cy="20505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10" name="TextBox 10"/>
          <p:cNvSpPr txBox="1"/>
          <p:nvPr/>
        </p:nvSpPr>
        <p:spPr>
          <a:xfrm>
            <a:off x="3648322" y="7410593"/>
            <a:ext cx="6583633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  <a:spcBef>
                <a:spcPct val="0"/>
              </a:spcBef>
            </a:pPr>
            <a:r>
              <a:rPr lang="en-US" sz="2415" dirty="0">
                <a:solidFill>
                  <a:srgbClr val="000000"/>
                </a:solidFill>
                <a:latin typeface="Poppins" panose="00000500000000000000"/>
              </a:rPr>
              <a:t>Team Members:</a:t>
            </a:r>
          </a:p>
          <a:p>
            <a:pPr>
              <a:lnSpc>
                <a:spcPts val="3380"/>
              </a:lnSpc>
              <a:spcBef>
                <a:spcPct val="0"/>
              </a:spcBef>
            </a:pPr>
            <a:endParaRPr lang="en-US" sz="2415" dirty="0">
              <a:solidFill>
                <a:srgbClr val="000000"/>
              </a:solidFill>
              <a:latin typeface="Poppins" panose="00000500000000000000"/>
            </a:endParaRPr>
          </a:p>
          <a:p>
            <a:pPr>
              <a:lnSpc>
                <a:spcPts val="3380"/>
              </a:lnSpc>
              <a:spcBef>
                <a:spcPct val="0"/>
              </a:spcBef>
            </a:pPr>
            <a:r>
              <a:rPr lang="en-US" sz="2415" dirty="0">
                <a:solidFill>
                  <a:srgbClr val="000000"/>
                </a:solidFill>
                <a:latin typeface="Poppins" panose="00000500000000000000"/>
              </a:rPr>
              <a:t>Aditya Ramesh</a:t>
            </a:r>
          </a:p>
          <a:p>
            <a:pPr>
              <a:lnSpc>
                <a:spcPts val="3380"/>
              </a:lnSpc>
              <a:spcBef>
                <a:spcPct val="0"/>
              </a:spcBef>
            </a:pPr>
            <a:r>
              <a:rPr lang="en-US" sz="2415" dirty="0">
                <a:solidFill>
                  <a:srgbClr val="000000"/>
                </a:solidFill>
                <a:latin typeface="Poppins" panose="00000500000000000000"/>
              </a:rPr>
              <a:t>Kavya </a:t>
            </a:r>
            <a:r>
              <a:rPr lang="en-US" sz="2415" dirty="0" err="1">
                <a:solidFill>
                  <a:srgbClr val="000000"/>
                </a:solidFill>
                <a:latin typeface="Poppins" panose="00000500000000000000"/>
              </a:rPr>
              <a:t>Nandigam</a:t>
            </a:r>
            <a:endParaRPr lang="en-US" sz="2415" dirty="0">
              <a:solidFill>
                <a:srgbClr val="000000"/>
              </a:solidFill>
              <a:latin typeface="Poppins" panose="00000500000000000000"/>
            </a:endParaRPr>
          </a:p>
          <a:p>
            <a:pPr>
              <a:lnSpc>
                <a:spcPts val="3380"/>
              </a:lnSpc>
              <a:spcBef>
                <a:spcPct val="0"/>
              </a:spcBef>
            </a:pPr>
            <a:r>
              <a:rPr lang="en-US" sz="2415" dirty="0">
                <a:solidFill>
                  <a:srgbClr val="000000"/>
                </a:solidFill>
                <a:latin typeface="Poppins" panose="00000500000000000000"/>
              </a:rPr>
              <a:t>Renee Suresh </a:t>
            </a:r>
            <a:r>
              <a:rPr lang="en-US" sz="2415" dirty="0" err="1">
                <a:solidFill>
                  <a:srgbClr val="000000"/>
                </a:solidFill>
                <a:latin typeface="Poppins" panose="00000500000000000000"/>
              </a:rPr>
              <a:t>Manukonda</a:t>
            </a:r>
            <a:endParaRPr lang="en-US" sz="2415" dirty="0">
              <a:solidFill>
                <a:srgbClr val="000000"/>
              </a:solidFill>
              <a:latin typeface="Poppins" panose="00000500000000000000"/>
            </a:endParaRPr>
          </a:p>
          <a:p>
            <a:pPr>
              <a:lnSpc>
                <a:spcPts val="3380"/>
              </a:lnSpc>
              <a:spcBef>
                <a:spcPct val="0"/>
              </a:spcBef>
            </a:pPr>
            <a:r>
              <a:rPr lang="en-US" sz="2415" dirty="0">
                <a:solidFill>
                  <a:srgbClr val="000000"/>
                </a:solidFill>
                <a:latin typeface="Poppins" panose="00000500000000000000"/>
              </a:rPr>
              <a:t>Sumedh Kumar Manoor </a:t>
            </a:r>
            <a:r>
              <a:rPr lang="en-US" sz="2415" dirty="0" err="1">
                <a:solidFill>
                  <a:srgbClr val="000000"/>
                </a:solidFill>
                <a:latin typeface="Poppins" panose="00000500000000000000"/>
              </a:rPr>
              <a:t>Surendranath</a:t>
            </a:r>
            <a:endParaRPr lang="en-US" sz="2415" dirty="0">
              <a:solidFill>
                <a:srgbClr val="000000"/>
              </a:solidFill>
              <a:latin typeface="Poppins" panose="00000500000000000000"/>
            </a:endParaRPr>
          </a:p>
        </p:txBody>
      </p:sp>
      <p:pic>
        <p:nvPicPr>
          <p:cNvPr id="11" name="Picture 10" descr="presentation-slides-header-w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635"/>
            <a:ext cx="15202535" cy="3961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20" y="1494821"/>
            <a:ext cx="4957463" cy="72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Aptos" panose="020B0004020202020204" pitchFamily="34" charset="0"/>
              </a:rPr>
              <a:t>So what’s </a:t>
            </a:r>
            <a:r>
              <a:rPr lang="en-US" sz="4300" dirty="0" err="1">
                <a:solidFill>
                  <a:srgbClr val="593C8F"/>
                </a:solidFill>
                <a:latin typeface="Aptos" panose="020B0004020202020204" pitchFamily="34" charset="0"/>
              </a:rPr>
              <a:t>ProFolio</a:t>
            </a:r>
            <a:r>
              <a:rPr lang="en-US" sz="4300" dirty="0">
                <a:solidFill>
                  <a:srgbClr val="593C8F"/>
                </a:solidFill>
                <a:latin typeface="Aptos" panose="020B0004020202020204" pitchFamily="34" charset="0"/>
              </a:rPr>
              <a:t>?</a:t>
            </a:r>
          </a:p>
        </p:txBody>
      </p:sp>
      <p:sp>
        <p:nvSpPr>
          <p:cNvPr id="14" name="AutoShape 14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006157" y="3191584"/>
            <a:ext cx="4769485" cy="6371516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ProFolio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 is a web application that enables individuals to create visually appealing portfolios. </a:t>
            </a:r>
          </a:p>
          <a:p>
            <a:pPr>
              <a:lnSpc>
                <a:spcPts val="2450"/>
              </a:lnSpc>
              <a:spcBef>
                <a:spcPct val="0"/>
              </a:spcBef>
            </a:pP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Users can seamlessly integrate their work, achievements, experiences, and skills, presenting a holistic view of their professional and personal journey to the world.</a:t>
            </a:r>
          </a:p>
          <a:p>
            <a:pPr>
              <a:lnSpc>
                <a:spcPts val="2450"/>
              </a:lnSpc>
              <a:spcBef>
                <a:spcPct val="0"/>
              </a:spcBef>
            </a:pP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ProFolio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 helps users connect online, making it easier for talented individuals to find and work with potential partners, employers, or clients looking for their specific skills and experiences.</a:t>
            </a:r>
            <a:endParaRPr lang="en-US" sz="20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  <a:sym typeface="+mn-ea"/>
            </a:endParaRPr>
          </a:p>
        </p:txBody>
      </p:sp>
      <p:sp>
        <p:nvSpPr>
          <p:cNvPr id="16" name="AutoShape 16"/>
          <p:cNvSpPr/>
          <p:nvPr/>
        </p:nvSpPr>
        <p:spPr>
          <a:xfrm flipV="1">
            <a:off x="1029970" y="2252980"/>
            <a:ext cx="5057140" cy="13335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pic>
        <p:nvPicPr>
          <p:cNvPr id="19" name="Picture 18" descr="thinking Ros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2954655"/>
            <a:ext cx="8524875" cy="4798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1662410" cy="10287000"/>
            <a:chOff x="0" y="0"/>
            <a:chExt cx="250195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952" cy="2709333"/>
            </a:xfrm>
            <a:custGeom>
              <a:avLst/>
              <a:gdLst/>
              <a:ahLst/>
              <a:cxnLst/>
              <a:rect l="l" t="t" r="r" b="b"/>
              <a:pathLst>
                <a:path w="2501952" h="2709333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040678" y="1777085"/>
            <a:ext cx="5761990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028700" y="1104900"/>
            <a:ext cx="7149465" cy="1897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Aptos" panose="020B0004020202020204" pitchFamily="34" charset="0"/>
              </a:rPr>
              <a:t>Who is benefited from </a:t>
            </a:r>
          </a:p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FFFFFF"/>
                </a:solidFill>
                <a:latin typeface="Aptos" panose="020B0004020202020204" pitchFamily="34" charset="0"/>
              </a:rPr>
              <a:t>ProFolio</a:t>
            </a:r>
            <a:r>
              <a:rPr lang="en-US" sz="4000" dirty="0">
                <a:solidFill>
                  <a:srgbClr val="FFFFFF"/>
                </a:solidFill>
                <a:latin typeface="Aptos" panose="020B0004020202020204" pitchFamily="34" charset="0"/>
              </a:rPr>
              <a:t>?</a:t>
            </a:r>
          </a:p>
          <a:p>
            <a:pPr>
              <a:lnSpc>
                <a:spcPts val="5080"/>
              </a:lnSpc>
              <a:spcBef>
                <a:spcPct val="0"/>
              </a:spcBef>
            </a:pPr>
            <a:endParaRPr lang="en-US" sz="3630" dirty="0">
              <a:solidFill>
                <a:srgbClr val="FFFFFF"/>
              </a:solidFill>
              <a:latin typeface="Lato Bold" panose="020F05020202040302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3002599"/>
            <a:ext cx="8305165" cy="58559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342900" indent="-342900">
              <a:lnSpc>
                <a:spcPts val="24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Poppins" panose="00000500000000000000"/>
              </a:rPr>
              <a:t>Versatile Portfolio Platform for Professionals:</a:t>
            </a: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 panose="00000500000000000000"/>
              </a:rPr>
              <a:t>Empowering professionals across diverse sectors to showcase their expertise and accomplishments seamlessly.</a:t>
            </a:r>
          </a:p>
          <a:p>
            <a:pPr>
              <a:lnSpc>
                <a:spcPts val="2450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Poppins" panose="00000500000000000000"/>
            </a:endParaRPr>
          </a:p>
          <a:p>
            <a:pPr marL="342900" indent="-342900">
              <a:lnSpc>
                <a:spcPts val="24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Poppins" panose="00000500000000000000"/>
              </a:rPr>
              <a:t>Job Seeker's Career Launchpad:</a:t>
            </a: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 panose="00000500000000000000"/>
              </a:rPr>
              <a:t>A gateway for ambitious job aspirants to impress potential employers and secure dream opportunities.</a:t>
            </a:r>
          </a:p>
          <a:p>
            <a:pPr>
              <a:lnSpc>
                <a:spcPts val="2450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Poppins" panose="00000500000000000000"/>
            </a:endParaRPr>
          </a:p>
          <a:p>
            <a:pPr marL="342900" indent="-342900">
              <a:lnSpc>
                <a:spcPts val="24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Poppins" panose="00000500000000000000"/>
              </a:rPr>
              <a:t>Freelancer's Showcase of Skills:</a:t>
            </a: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 panose="00000500000000000000"/>
              </a:rPr>
              <a:t>Elevating freelancers by presenting their unique skills and talents to attract and engage potential clientele.</a:t>
            </a:r>
          </a:p>
          <a:p>
            <a:pPr>
              <a:lnSpc>
                <a:spcPts val="2450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Poppins" panose="00000500000000000000"/>
            </a:endParaRPr>
          </a:p>
          <a:p>
            <a:pPr marL="342900" indent="-342900">
              <a:lnSpc>
                <a:spcPts val="24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Poppins" panose="00000500000000000000"/>
              </a:rPr>
              <a:t>Student's Academic Spotlight:</a:t>
            </a: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 panose="00000500000000000000"/>
              </a:rPr>
              <a:t>A spotlight for students, illuminating academic excellence and extracurricular achievements.</a:t>
            </a:r>
          </a:p>
          <a:p>
            <a:pPr>
              <a:lnSpc>
                <a:spcPts val="2450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Poppins" panose="00000500000000000000"/>
            </a:endParaRPr>
          </a:p>
          <a:p>
            <a:pPr marL="342900" indent="-342900">
              <a:lnSpc>
                <a:spcPts val="24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Poppins" panose="00000500000000000000"/>
              </a:rPr>
              <a:t>Personal Achievement Chronicle:</a:t>
            </a: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 panose="00000500000000000000"/>
              </a:rPr>
              <a:t>Offering individuals a curated online space to elegantly exhibit life's remarkable milestones and accomplishments.</a:t>
            </a:r>
          </a:p>
        </p:txBody>
      </p:sp>
      <p:pic>
        <p:nvPicPr>
          <p:cNvPr id="15" name="Picture 14" descr="happy michael scott - benefi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3026185"/>
            <a:ext cx="8395970" cy="5071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20" y="1510696"/>
            <a:ext cx="6544963" cy="72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Aptos" panose="020B0004020202020204" pitchFamily="34" charset="0"/>
              </a:rPr>
              <a:t>Features</a:t>
            </a:r>
          </a:p>
        </p:txBody>
      </p:sp>
      <p:sp>
        <p:nvSpPr>
          <p:cNvPr id="5" name="AutoShape 5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grpSp>
        <p:nvGrpSpPr>
          <p:cNvPr id="8" name="Group 8"/>
          <p:cNvGrpSpPr/>
          <p:nvPr/>
        </p:nvGrpSpPr>
        <p:grpSpPr>
          <a:xfrm>
            <a:off x="7573683" y="0"/>
            <a:ext cx="10714317" cy="10287000"/>
            <a:chOff x="0" y="0"/>
            <a:chExt cx="2821878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21878" cy="2709333"/>
            </a:xfrm>
            <a:custGeom>
              <a:avLst/>
              <a:gdLst/>
              <a:ahLst/>
              <a:cxnLst/>
              <a:rect l="l" t="t" r="r" b="b"/>
              <a:pathLst>
                <a:path w="2821878" h="2709333">
                  <a:moveTo>
                    <a:pt x="0" y="0"/>
                  </a:moveTo>
                  <a:lnTo>
                    <a:pt x="2821878" y="0"/>
                  </a:lnTo>
                  <a:lnTo>
                    <a:pt x="28218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82187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341859" y="1850708"/>
            <a:ext cx="5060944" cy="6737985"/>
            <a:chOff x="0" y="0"/>
            <a:chExt cx="3663950" cy="4878070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0291" r="-50291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22215" y="2793573"/>
            <a:ext cx="4769516" cy="191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IN" sz="2000" b="1" dirty="0"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User Registration: </a:t>
            </a: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IN" sz="2000" dirty="0"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User 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canstore user email and password securely, verify email addresses through confirmation links or codes and also has password recovery options.</a:t>
            </a:r>
            <a:endParaRPr lang="en-US" sz="20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  <a:sym typeface="+mn-e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20" y="5067920"/>
            <a:ext cx="4769516" cy="191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Template Selection and Customization: </a:t>
            </a: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This application offers a variety of portfolio templates which allows users to choose templates and provides a preview option.</a:t>
            </a:r>
            <a:endParaRPr lang="en-US" sz="20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  <a:sym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2215" y="7397857"/>
            <a:ext cx="4769516" cy="127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Email Notifications: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 </a:t>
            </a:r>
          </a:p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It sends email notifications for account-related activities and promotions. </a:t>
            </a:r>
            <a:endParaRPr lang="en-US" sz="20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  <a:sym typeface="+mn-e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268200" y="2793573"/>
            <a:ext cx="5228590" cy="13138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Responsive Design: 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The platform is responsive and mobile-friendly and compatible with major web browsers and devices.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07665" y="6394469"/>
            <a:ext cx="4879975" cy="25146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Social Media Integration: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 This platform will allow seamless integration with major social media networks, enabling users to link their portfolios to their social profiles, share portfolio updates, and engage with a wider audience across different social platforms.</a:t>
            </a:r>
          </a:p>
        </p:txBody>
      </p:sp>
      <p:sp>
        <p:nvSpPr>
          <p:cNvPr id="3" name="TextBox 27"/>
          <p:cNvSpPr txBox="1"/>
          <p:nvPr/>
        </p:nvSpPr>
        <p:spPr>
          <a:xfrm>
            <a:off x="12284288" y="4559542"/>
            <a:ext cx="5140696" cy="146866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45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Sharing:</a:t>
            </a: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  <a:sym typeface="+mn-ea"/>
              </a:rPr>
              <a:t> Offers easy sharing options through unique URLs and social media. Must generate shareable previews or thumbnails for social media sharing.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959850" y="-3399098"/>
            <a:ext cx="368300" cy="18288000"/>
            <a:chOff x="0" y="0"/>
            <a:chExt cx="9700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01" cy="4816592"/>
            </a:xfrm>
            <a:custGeom>
              <a:avLst/>
              <a:gdLst/>
              <a:ahLst/>
              <a:cxnLst/>
              <a:rect l="l" t="t" r="r" b="b"/>
              <a:pathLst>
                <a:path w="97001" h="4816592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08990"/>
            <a:ext cx="7274560" cy="729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20"/>
              </a:lnSpc>
              <a:spcBef>
                <a:spcPct val="0"/>
              </a:spcBef>
            </a:pPr>
            <a:r>
              <a:rPr lang="en-US" sz="4300" dirty="0">
                <a:solidFill>
                  <a:srgbClr val="593C8F"/>
                </a:solidFill>
                <a:latin typeface="Aptos" panose="020B0004020202020204" pitchFamily="34" charset="0"/>
              </a:rPr>
              <a:t>Our choice of weapons?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9970" y="1692275"/>
            <a:ext cx="6535420" cy="27305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grpSp>
        <p:nvGrpSpPr>
          <p:cNvPr id="9" name="Group 9"/>
          <p:cNvGrpSpPr/>
          <p:nvPr/>
        </p:nvGrpSpPr>
        <p:grpSpPr>
          <a:xfrm>
            <a:off x="632810" y="6148704"/>
            <a:ext cx="6850188" cy="3853183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339" b="-9339"/>
              </a:stretch>
            </a:blipFill>
          </p:spPr>
        </p:sp>
      </p:grpSp>
      <p:pic>
        <p:nvPicPr>
          <p:cNvPr id="20" name="Picture 19" descr="Reac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649" y="2579806"/>
            <a:ext cx="1517321" cy="1428750"/>
          </a:xfrm>
          <a:prstGeom prst="rect">
            <a:avLst/>
          </a:prstGeom>
        </p:spPr>
      </p:pic>
      <p:pic>
        <p:nvPicPr>
          <p:cNvPr id="22" name="Picture 21" descr="spring boo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411" y="2455823"/>
            <a:ext cx="1584960" cy="1584960"/>
          </a:xfrm>
          <a:prstGeom prst="rect">
            <a:avLst/>
          </a:prstGeom>
        </p:spPr>
      </p:pic>
      <p:pic>
        <p:nvPicPr>
          <p:cNvPr id="25" name="Picture 24" descr="Heroku"/>
          <p:cNvPicPr>
            <a:picLocks noChangeAspect="1"/>
          </p:cNvPicPr>
          <p:nvPr/>
        </p:nvPicPr>
        <p:blipFill rotWithShape="1">
          <a:blip r:embed="rId6"/>
          <a:srcRect l="22304" t="7424" r="19974" b="6212"/>
          <a:stretch/>
        </p:blipFill>
        <p:spPr>
          <a:xfrm>
            <a:off x="13456379" y="7088533"/>
            <a:ext cx="1447800" cy="2038985"/>
          </a:xfrm>
          <a:prstGeom prst="rect">
            <a:avLst/>
          </a:prstGeom>
        </p:spPr>
      </p:pic>
      <p:pic>
        <p:nvPicPr>
          <p:cNvPr id="26" name="Picture 25" descr="jUni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3456" y="7265305"/>
            <a:ext cx="2510790" cy="1457325"/>
          </a:xfrm>
          <a:prstGeom prst="rect">
            <a:avLst/>
          </a:prstGeom>
        </p:spPr>
      </p:pic>
      <p:pic>
        <p:nvPicPr>
          <p:cNvPr id="29" name="Picture 28" descr="react text"/>
          <p:cNvPicPr>
            <a:picLocks noChangeAspect="1"/>
          </p:cNvPicPr>
          <p:nvPr/>
        </p:nvPicPr>
        <p:blipFill>
          <a:blip r:embed="rId8"/>
          <a:srcRect l="31920"/>
          <a:stretch>
            <a:fillRect/>
          </a:stretch>
        </p:blipFill>
        <p:spPr>
          <a:xfrm>
            <a:off x="1501286" y="4080765"/>
            <a:ext cx="1122045" cy="480695"/>
          </a:xfrm>
          <a:prstGeom prst="rect">
            <a:avLst/>
          </a:prstGeom>
        </p:spPr>
      </p:pic>
      <p:pic>
        <p:nvPicPr>
          <p:cNvPr id="30" name="Picture 29" descr="spring boot text"/>
          <p:cNvPicPr>
            <a:picLocks noChangeAspect="1"/>
          </p:cNvPicPr>
          <p:nvPr/>
        </p:nvPicPr>
        <p:blipFill rotWithShape="1">
          <a:blip r:embed="rId9"/>
          <a:srcRect l="30703" t="19232" b="16000"/>
          <a:stretch/>
        </p:blipFill>
        <p:spPr>
          <a:xfrm>
            <a:off x="4102846" y="4062054"/>
            <a:ext cx="2244090" cy="553267"/>
          </a:xfrm>
          <a:prstGeom prst="rect">
            <a:avLst/>
          </a:prstGeom>
        </p:spPr>
      </p:pic>
      <p:pic>
        <p:nvPicPr>
          <p:cNvPr id="31" name="Picture 30" descr="joey surprise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2319369" y="871335"/>
            <a:ext cx="3906520" cy="4469765"/>
          </a:xfrm>
          <a:prstGeom prst="rect">
            <a:avLst/>
          </a:prstGeom>
        </p:spPr>
      </p:pic>
      <p:pic>
        <p:nvPicPr>
          <p:cNvPr id="6" name="Picture 5" descr="postgresql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9640" y="2555706"/>
            <a:ext cx="3851275" cy="1925955"/>
          </a:xfrm>
          <a:prstGeom prst="rect">
            <a:avLst/>
          </a:prstGeom>
        </p:spPr>
      </p:pic>
      <p:pic>
        <p:nvPicPr>
          <p:cNvPr id="11" name="Picture 10" descr="mocha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56313" y="7034797"/>
            <a:ext cx="1828800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EED289-B41C-CBA0-5C77-76C8D8F2598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4" t="25119" r="14452" b="28664"/>
          <a:stretch/>
        </p:blipFill>
        <p:spPr>
          <a:xfrm>
            <a:off x="15392399" y="7034797"/>
            <a:ext cx="2443667" cy="1717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435417" cy="10287000"/>
            <a:chOff x="0" y="0"/>
            <a:chExt cx="250195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952" cy="2709333"/>
            </a:xfrm>
            <a:custGeom>
              <a:avLst/>
              <a:gdLst/>
              <a:ahLst/>
              <a:cxnLst/>
              <a:rect l="l" t="t" r="r" b="b"/>
              <a:pathLst>
                <a:path w="2501952" h="2709333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A5D20E6-40C9-CFEF-B690-B8FF22D52A03}"/>
              </a:ext>
            </a:extLst>
          </p:cNvPr>
          <p:cNvSpPr txBox="1"/>
          <p:nvPr/>
        </p:nvSpPr>
        <p:spPr>
          <a:xfrm>
            <a:off x="1828800" y="800100"/>
            <a:ext cx="9260114" cy="746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0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System Architecture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5F1DCA-1E4B-1A04-86EF-5A068B784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509219"/>
            <a:ext cx="14837534" cy="8380459"/>
          </a:xfrm>
          <a:prstGeom prst="rect">
            <a:avLst/>
          </a:prstGeom>
        </p:spPr>
      </p:pic>
      <p:sp>
        <p:nvSpPr>
          <p:cNvPr id="17" name="AutoShape 8">
            <a:extLst>
              <a:ext uri="{FF2B5EF4-FFF2-40B4-BE49-F238E27FC236}">
                <a16:creationId xmlns:a16="http://schemas.microsoft.com/office/drawing/2014/main" id="{D8021969-71E7-B7D4-CCF7-C7FC5B4CED82}"/>
              </a:ext>
            </a:extLst>
          </p:cNvPr>
          <p:cNvSpPr/>
          <p:nvPr/>
        </p:nvSpPr>
        <p:spPr>
          <a:xfrm>
            <a:off x="1828800" y="1532805"/>
            <a:ext cx="4953000" cy="13653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8792210"/>
            <a:ext cx="18268950" cy="1496060"/>
            <a:chOff x="0" y="0"/>
            <a:chExt cx="4274726" cy="817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817550"/>
            </a:xfrm>
            <a:custGeom>
              <a:avLst/>
              <a:gdLst/>
              <a:ahLst/>
              <a:cxnLst/>
              <a:rect l="l" t="t" r="r" b="b"/>
              <a:pathLst>
                <a:path w="4274726" h="817550">
                  <a:moveTo>
                    <a:pt x="0" y="0"/>
                  </a:moveTo>
                  <a:lnTo>
                    <a:pt x="4274726" y="0"/>
                  </a:lnTo>
                  <a:lnTo>
                    <a:pt x="4274726" y="817550"/>
                  </a:lnTo>
                  <a:lnTo>
                    <a:pt x="0" y="817550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8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114800" y="914516"/>
            <a:ext cx="9390380" cy="814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95"/>
              </a:lnSpc>
              <a:spcBef>
                <a:spcPct val="0"/>
              </a:spcBef>
            </a:pPr>
            <a:r>
              <a:rPr lang="en-US" sz="4780" dirty="0">
                <a:solidFill>
                  <a:srgbClr val="593C8F"/>
                </a:solidFill>
                <a:latin typeface="Aptos" panose="020B0004020202020204" pitchFamily="34" charset="0"/>
              </a:rPr>
              <a:t>LET’S SEE THE DEMO ALREADY??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3954144" y="1986396"/>
            <a:ext cx="9748520" cy="4445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pic>
        <p:nvPicPr>
          <p:cNvPr id="21" name="Picture 20" descr="chlo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928" y="2662924"/>
            <a:ext cx="4688951" cy="5186609"/>
          </a:xfrm>
          <a:prstGeom prst="rect">
            <a:avLst/>
          </a:prstGeom>
        </p:spPr>
      </p:pic>
      <p:sp>
        <p:nvSpPr>
          <p:cNvPr id="7" name="Rectangle: Rounded Corners 6">
            <a:hlinkClick r:id="rId5"/>
            <a:extLst>
              <a:ext uri="{FF2B5EF4-FFF2-40B4-BE49-F238E27FC236}">
                <a16:creationId xmlns:a16="http://schemas.microsoft.com/office/drawing/2014/main" id="{681B0AD3-53C1-FA76-3A1D-46442B45E717}"/>
              </a:ext>
            </a:extLst>
          </p:cNvPr>
          <p:cNvSpPr/>
          <p:nvPr/>
        </p:nvSpPr>
        <p:spPr>
          <a:xfrm>
            <a:off x="7447280" y="8300604"/>
            <a:ext cx="2725420" cy="121475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ptos" panose="020B0004020202020204" pitchFamily="34" charset="0"/>
              </a:rPr>
              <a:t>Let’s Go!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366</Words>
  <Application>Microsoft Office PowerPoint</Application>
  <PresentationFormat>Custom</PresentationFormat>
  <Paragraphs>44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Poppins</vt:lpstr>
      <vt:lpstr>Lato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&amp;  white business profile presentation</dc:title>
  <dc:creator/>
  <cp:lastModifiedBy>Sumedh Kumar</cp:lastModifiedBy>
  <cp:revision>37</cp:revision>
  <dcterms:created xsi:type="dcterms:W3CDTF">2006-08-16T00:00:00Z</dcterms:created>
  <dcterms:modified xsi:type="dcterms:W3CDTF">2023-12-05T23:35:24Z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D37D69DF89AF4605A31A13790BFE1642_13</vt:lpwstr>
  </property>
  <property fmtid="{D5CDD505-2E9C-101B-9397-08002B2CF9AE}" pid="3" name="KSOProductBuildVer">
    <vt:lpwstr>1033-12.2.0.13306</vt:lpwstr>
  </property>
</Properties>
</file>